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77" r:id="rId3"/>
    <p:sldId id="260" r:id="rId4"/>
    <p:sldId id="289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9FF99"/>
    <a:srgbClr val="CCFF99"/>
    <a:srgbClr val="FFCC00"/>
    <a:srgbClr val="FFFF66"/>
    <a:srgbClr val="FF9999"/>
    <a:srgbClr val="99CCFF"/>
    <a:srgbClr val="FFCC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56" y="66"/>
      </p:cViewPr>
      <p:guideLst>
        <p:guide orient="horz" pos="413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234BC-1D72-443A-A27E-3ED87C46D582}" type="datetimeFigureOut">
              <a:rPr lang="pt-BR" smtClean="0"/>
              <a:t>01/07/2019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7DB8B-B90A-47E2-B3A4-6AF2CB6D950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592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47700"/>
          </a:xfrm>
          <a:solidFill>
            <a:srgbClr val="FFCC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0" y="6497053"/>
            <a:ext cx="5918200" cy="35275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smtClean="0"/>
              <a:t>Suzy Tsuruta</a:t>
            </a:r>
            <a:endParaRPr lang="pt-B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5918200" y="6497053"/>
            <a:ext cx="6273800" cy="35275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fld id="{B483BD1D-0DEE-471E-94D8-4DB11E9A2EF1}" type="slidenum">
              <a:rPr lang="pt-BR" smtClean="0"/>
              <a:pPr/>
              <a:t>‹#›</a:t>
            </a:fld>
            <a:r>
              <a:rPr lang="pt-BR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2141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Suzy Tsuruta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330F-817F-4C9B-9C16-6AA0D29C05F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4331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Suzy Tsuruta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330F-817F-4C9B-9C16-6AA0D29C05F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7036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Suzy Tsuruta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330F-817F-4C9B-9C16-6AA0D29C05F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7313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Suzy Tsuruta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330F-817F-4C9B-9C16-6AA0D29C05F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6356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47700"/>
          </a:xfrm>
          <a:solidFill>
            <a:srgbClr val="FFCC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0" y="6497053"/>
            <a:ext cx="5918200" cy="35275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Suzy Tsuruta</a:t>
            </a:r>
            <a:endParaRPr lang="pt-B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5918200" y="6497053"/>
            <a:ext cx="6273800" cy="35275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pt-BR" dirty="0" smtClean="0"/>
              <a:t>Pag. </a:t>
            </a:r>
            <a:fld id="{B483BD1D-0DEE-471E-94D8-4DB11E9A2EF1}" type="slidenum">
              <a:rPr lang="pt-BR" smtClean="0"/>
              <a:pPr/>
              <a:t>‹#›</a:t>
            </a:fld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0049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smtClean="0"/>
              <a:t>Suzy Tsuruta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83BD1D-0DEE-471E-94D8-4DB11E9A2EF1}" type="slidenum">
              <a:rPr lang="pt-BR" smtClean="0"/>
              <a:pPr/>
              <a:t>‹#›</a:t>
            </a:fld>
            <a:r>
              <a:rPr lang="pt-BR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0061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Suzy Tsuruta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330F-817F-4C9B-9C16-6AA0D29C05F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1982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Suzy Tsuruta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330F-817F-4C9B-9C16-6AA0D29C05F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9325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Suzy Tsuruta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330F-817F-4C9B-9C16-6AA0D29C05F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7908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Suzy Tsuruta</a:t>
            </a: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330F-817F-4C9B-9C16-6AA0D29C05F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460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Suzy Tsuruta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330F-817F-4C9B-9C16-6AA0D29C05F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6513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Suzy Tsuruta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330F-817F-4C9B-9C16-6AA0D29C05F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8844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74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576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Suzy Tsuruta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18200" y="6356350"/>
            <a:ext cx="627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3BD1D-0DEE-471E-94D8-4DB11E9A2EF1}" type="slidenum">
              <a:rPr lang="pt-BR" smtClean="0"/>
              <a:pPr/>
              <a:t>‹#›</a:t>
            </a:fld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124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que é Doula?</a:t>
            </a:r>
            <a:endParaRPr lang="pt-BR" dirty="0"/>
          </a:p>
        </p:txBody>
      </p:sp>
      <p:sp>
        <p:nvSpPr>
          <p:cNvPr id="6" name="Rectangle 5"/>
          <p:cNvSpPr/>
          <p:nvPr/>
        </p:nvSpPr>
        <p:spPr>
          <a:xfrm>
            <a:off x="292675" y="1070712"/>
            <a:ext cx="75394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 smtClean="0"/>
              <a:t>A palavra “</a:t>
            </a:r>
            <a:r>
              <a:rPr lang="pt-BR" sz="2200" b="1" dirty="0" smtClean="0"/>
              <a:t>Doula</a:t>
            </a:r>
            <a:r>
              <a:rPr lang="pt-BR" sz="2200" dirty="0" smtClean="0"/>
              <a:t>” vem do grego antigo, atualmente define a mulher que auxilia outras mulheres. </a:t>
            </a:r>
            <a:r>
              <a:rPr lang="pt-BR" sz="2200" u="sng" dirty="0" smtClean="0"/>
              <a:t>A mulher que serve.</a:t>
            </a:r>
          </a:p>
          <a:p>
            <a:endParaRPr lang="pt-BR" sz="2200" dirty="0"/>
          </a:p>
          <a:p>
            <a:r>
              <a:rPr lang="pt-BR" sz="2200" dirty="0" smtClean="0"/>
              <a:t>É a “mulher com dom natural e experiência no nascimento, que oferece apoio físico, emocional e afetivo, além de informações de suporte para a mãe antes, durante e após o nascimento”.</a:t>
            </a:r>
          </a:p>
          <a:p>
            <a:endParaRPr lang="pt-BR" sz="2200" dirty="0"/>
          </a:p>
          <a:p>
            <a:r>
              <a:rPr lang="pt-BR" sz="2200" dirty="0" smtClean="0"/>
              <a:t>A Doula não exclui e nem substitui as funções dos médicos ou enfermeiras, ela complementa a atuação da equipe médica, acompanha a gestante para deixa-la mais tranquila e segura.</a:t>
            </a:r>
            <a:endParaRPr lang="pt-BR" sz="2200" dirty="0"/>
          </a:p>
        </p:txBody>
      </p:sp>
      <p:sp>
        <p:nvSpPr>
          <p:cNvPr id="8" name="Rectangle 7"/>
          <p:cNvSpPr/>
          <p:nvPr/>
        </p:nvSpPr>
        <p:spPr>
          <a:xfrm>
            <a:off x="8739924" y="5748712"/>
            <a:ext cx="31463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Ilustração da Idade Média, de Jacob Bueff. Parteira,  a doula e a parturiente.</a:t>
            </a:r>
            <a:endParaRPr lang="pt-BR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smtClean="0"/>
              <a:t>Suzy Tsuruta</a:t>
            </a:r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83BD1D-0DEE-471E-94D8-4DB11E9A2EF1}" type="slidenum">
              <a:rPr lang="pt-BR" smtClean="0"/>
              <a:pPr/>
              <a:t>1</a:t>
            </a:fld>
            <a:r>
              <a:rPr lang="pt-BR" smtClean="0"/>
              <a:t> </a:t>
            </a:r>
            <a:endParaRPr lang="pt-BR" dirty="0"/>
          </a:p>
        </p:txBody>
      </p:sp>
      <p:sp>
        <p:nvSpPr>
          <p:cNvPr id="11" name="Rectangle 10"/>
          <p:cNvSpPr/>
          <p:nvPr/>
        </p:nvSpPr>
        <p:spPr>
          <a:xfrm>
            <a:off x="886766" y="5088870"/>
            <a:ext cx="72590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>
                <a:solidFill>
                  <a:schemeClr val="accent1">
                    <a:lumMod val="50000"/>
                  </a:schemeClr>
                </a:solidFill>
              </a:rPr>
              <a:t>Quando a Doula acompanha uma mulher, acompanha sua história; acompanha alguém que vive internamente momentos de transformação,  novos papéis; </a:t>
            </a:r>
            <a:endParaRPr lang="pt-BR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0039" y="902771"/>
            <a:ext cx="3560713" cy="478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6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O que a doula faz e não faz</a:t>
            </a:r>
            <a:endParaRPr lang="pt-B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1309" t="32083" r="29762" b="17951"/>
          <a:stretch/>
        </p:blipFill>
        <p:spPr>
          <a:xfrm>
            <a:off x="9622963" y="3555804"/>
            <a:ext cx="1901378" cy="257104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1190" t="31042" r="26370" b="17710"/>
          <a:stretch/>
        </p:blipFill>
        <p:spPr>
          <a:xfrm>
            <a:off x="9434296" y="1030513"/>
            <a:ext cx="2128584" cy="2510968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smtClean="0"/>
              <a:t>Suzy Tsuruta</a:t>
            </a:r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83BD1D-0DEE-471E-94D8-4DB11E9A2EF1}" type="slidenum">
              <a:rPr lang="pt-BR" smtClean="0"/>
              <a:pPr/>
              <a:t>2</a:t>
            </a:fld>
            <a:r>
              <a:rPr lang="pt-BR" smtClean="0"/>
              <a:t> </a:t>
            </a:r>
            <a:endParaRPr lang="pt-BR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838644"/>
              </p:ext>
            </p:extLst>
          </p:nvPr>
        </p:nvGraphicFramePr>
        <p:xfrm>
          <a:off x="327801" y="753092"/>
          <a:ext cx="11542145" cy="57607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022731"/>
                <a:gridCol w="4519414"/>
              </a:tblGrid>
              <a:tr h="359520">
                <a:tc>
                  <a:txBody>
                    <a:bodyPr/>
                    <a:lstStyle/>
                    <a:p>
                      <a:r>
                        <a:rPr lang="pt-BR" dirty="0" smtClean="0"/>
                        <a:t>O que a Doula PODE</a:t>
                      </a:r>
                      <a:r>
                        <a:rPr lang="pt-BR" baseline="0" dirty="0" smtClean="0"/>
                        <a:t> FAZER</a:t>
                      </a:r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O que a Doula NÃO FAZ</a:t>
                      </a:r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9101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dirty="0" smtClean="0"/>
                        <a:t>Oferece suporte à gestante e acompanha o trabalho de parto, parto e pós</a:t>
                      </a:r>
                      <a:r>
                        <a:rPr lang="pt-BR" baseline="0" dirty="0" smtClean="0"/>
                        <a:t>-parto</a:t>
                      </a:r>
                      <a:r>
                        <a:rPr lang="pt-BR" dirty="0" smtClean="0"/>
                        <a:t> servindo como uma guardiã; 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dirty="0" smtClean="0"/>
                        <a:t>Assegura</a:t>
                      </a:r>
                      <a:r>
                        <a:rPr lang="pt-BR" baseline="0" dirty="0" smtClean="0"/>
                        <a:t> que você chegue ao parto nas melhores condições;</a:t>
                      </a:r>
                      <a:endParaRPr lang="pt-BR" dirty="0" smtClean="0"/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dirty="0" smtClean="0"/>
                        <a:t>Apoio Informativo:  Assistência à família, oferecendo informações sobre tudo o que envolve o pré parto, trabalho de parto, nascimento e puerpério;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dirty="0" smtClean="0"/>
                        <a:t>Apoio físico: medidas de conforto como: </a:t>
                      </a:r>
                    </a:p>
                    <a:p>
                      <a:pPr marL="742950" lvl="1" indent="-285750">
                        <a:lnSpc>
                          <a:spcPts val="14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pt-BR" dirty="0" smtClean="0"/>
                        <a:t> banho morno ou ducha; </a:t>
                      </a:r>
                    </a:p>
                    <a:p>
                      <a:pPr marL="7429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pt-BR" dirty="0" smtClean="0"/>
                        <a:t> propõe movimentações</a:t>
                      </a:r>
                      <a:r>
                        <a:rPr lang="pt-BR" baseline="0" dirty="0" smtClean="0"/>
                        <a:t> e exercícios</a:t>
                      </a:r>
                      <a:r>
                        <a:rPr lang="pt-BR" dirty="0" smtClean="0"/>
                        <a:t>; </a:t>
                      </a:r>
                    </a:p>
                    <a:p>
                      <a:pPr marL="7429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pt-BR" dirty="0" smtClean="0"/>
                        <a:t> mudança de posicionamento; </a:t>
                      </a:r>
                    </a:p>
                    <a:p>
                      <a:pPr marL="7429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pt-BR" dirty="0" smtClean="0"/>
                        <a:t> massagem; </a:t>
                      </a:r>
                    </a:p>
                    <a:p>
                      <a:pPr marL="7429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pt-BR" dirty="0" smtClean="0"/>
                        <a:t> respiração; </a:t>
                      </a:r>
                    </a:p>
                    <a:p>
                      <a:pPr marL="742950" lvl="2" indent="-285750" algn="l" defTabSz="914400" rtl="0" eaLnBrk="1" latinLnBrk="0" hangingPunct="1">
                        <a:spcAft>
                          <a:spcPts val="6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pt-BR" dirty="0" smtClean="0"/>
                        <a:t> relaxamento e medidas não 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farmacológicas de alívio da dor. </a:t>
                      </a:r>
                    </a:p>
                    <a:p>
                      <a:pPr marL="285750" lvl="0" indent="-28575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Apoio Emocional: presença física contínua, que incentiva, que tranqüiliza,</a:t>
                      </a:r>
                      <a:r>
                        <a:rPr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que faz a gestante se sentir segura;</a:t>
                      </a:r>
                      <a:endParaRPr lang="pt-B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dirty="0" smtClean="0"/>
                        <a:t>Apoio ao acompanhante:  Auxílio e participação ativa; 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dirty="0" smtClean="0"/>
                        <a:t>Orientar a gestante na elaboração do Plano de parto.</a:t>
                      </a:r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dirty="0" smtClean="0"/>
                        <a:t>Não exclui e nem substitui nenhuma atuação médica;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dirty="0" smtClean="0"/>
                        <a:t>Não faz</a:t>
                      </a:r>
                      <a:r>
                        <a:rPr lang="pt-BR" baseline="0" dirty="0" smtClean="0"/>
                        <a:t> parto;</a:t>
                      </a:r>
                      <a:endParaRPr lang="pt-BR" dirty="0" smtClean="0"/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dirty="0" smtClean="0"/>
                        <a:t>Não decide conduta;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dirty="0" smtClean="0"/>
                        <a:t>Não faz exames e nem exames de toque; 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dirty="0" smtClean="0"/>
                        <a:t>Não executa qualquer procedimento médico;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dirty="0" smtClean="0"/>
                        <a:t>Não faz ausculta; 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dirty="0" smtClean="0"/>
                        <a:t>Não coloca o soro; 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dirty="0" smtClean="0"/>
                        <a:t>Não indica nem prescreve qualquer medicação; 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dirty="0" smtClean="0"/>
                        <a:t>Não determina o andamento do parto;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dirty="0" smtClean="0"/>
                        <a:t>Não corta o cordão umbilical; 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dirty="0" smtClean="0"/>
                        <a:t>Não aspira o bebê;  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dirty="0" smtClean="0"/>
                        <a:t>Não cuida da saúde do recém-nascido.</a:t>
                      </a:r>
                    </a:p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352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Benefícios</a:t>
            </a:r>
            <a:endParaRPr lang="pt-BR" dirty="0"/>
          </a:p>
        </p:txBody>
      </p:sp>
      <p:sp>
        <p:nvSpPr>
          <p:cNvPr id="5" name="Rectangle 4"/>
          <p:cNvSpPr/>
          <p:nvPr/>
        </p:nvSpPr>
        <p:spPr>
          <a:xfrm>
            <a:off x="340974" y="891615"/>
            <a:ext cx="11425202" cy="4965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dirty="0" smtClean="0"/>
              <a:t>Propiciar uma gestação e um nascer natural e saudável como experiência humana valorizando a mulher e o bebê;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dirty="0" smtClean="0"/>
              <a:t>Possibilidade de viver a maternidade, a sexualidade, a paternidade, a essência feminina;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dirty="0" smtClean="0"/>
              <a:t>Minimizar a atmosfera de risco, sofrimento, insatisfação, frustação e violência;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dirty="0" smtClean="0"/>
              <a:t>Transformar a experiência em algo positivo, gratificante e saudável;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dirty="0" smtClean="0"/>
              <a:t>Trabalhos de parto mais conscientes e mais partos vaginais espontâneos;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dirty="0" smtClean="0"/>
              <a:t>Reduzir o uso de anestesias, ocitocinas (acelerador do parto) e analgésicos;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dirty="0" smtClean="0"/>
              <a:t>Alívio da dor através de métodos naturais;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dirty="0" smtClean="0"/>
              <a:t>Menos episiotomia (corte do períneo);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dirty="0" smtClean="0"/>
              <a:t>Menos cesarianas;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dirty="0" smtClean="0"/>
              <a:t>Melhoria dos resultados neonatais e puerperais;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dirty="0" smtClean="0"/>
              <a:t>Melhor interação mãe-bebê;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dirty="0" smtClean="0"/>
              <a:t>Melhores  taxas de aleitamento materno;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dirty="0" smtClean="0"/>
              <a:t>Maior satisfação materna;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dirty="0" smtClean="0"/>
              <a:t>Menor índice de ansiedade, tristeza materna ou depressão.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smtClean="0"/>
              <a:t>Suzy Tsuruta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83BD1D-0DEE-471E-94D8-4DB11E9A2EF1}" type="slidenum">
              <a:rPr lang="pt-BR" smtClean="0"/>
              <a:pPr/>
              <a:t>3</a:t>
            </a:fld>
            <a:r>
              <a:rPr lang="pt-BR" smtClean="0"/>
              <a:t> </a:t>
            </a:r>
            <a:endParaRPr lang="pt-B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809" y="1946787"/>
            <a:ext cx="3642850" cy="425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9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O empoderamento</a:t>
            </a:r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smtClean="0"/>
              <a:t>Suzy Tsuruta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pt-BR" smtClean="0"/>
              <a:t>Pag. </a:t>
            </a:r>
            <a:fld id="{B483BD1D-0DEE-471E-94D8-4DB11E9A2EF1}" type="slidenum">
              <a:rPr lang="pt-BR" smtClean="0"/>
              <a:pPr/>
              <a:t>4</a:t>
            </a:fld>
            <a:r>
              <a:rPr lang="pt-BR" smtClean="0"/>
              <a:t> </a:t>
            </a:r>
            <a:endParaRPr lang="pt-BR" dirty="0"/>
          </a:p>
        </p:txBody>
      </p:sp>
      <p:sp>
        <p:nvSpPr>
          <p:cNvPr id="5" name="Rectangle 4"/>
          <p:cNvSpPr/>
          <p:nvPr/>
        </p:nvSpPr>
        <p:spPr>
          <a:xfrm>
            <a:off x="340974" y="891615"/>
            <a:ext cx="11425202" cy="5899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dirty="0" smtClean="0"/>
              <a:t>Assumir o camando. Estar no controle do processo, confiar e ter consciência do próprio corpo e seus instintos.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dirty="0" smtClean="0"/>
              <a:t>Confiar na inteligência e lógica da fisiologia do seu corpo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dirty="0" smtClean="0"/>
              <a:t>Deixar de ser objeto de condução do parto pela equipe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dirty="0" smtClean="0"/>
              <a:t>Desejar </a:t>
            </a:r>
            <a:r>
              <a:rPr lang="pt-BR" dirty="0" smtClean="0"/>
              <a:t>o Parto Normal </a:t>
            </a:r>
            <a:r>
              <a:rPr lang="pt-BR" dirty="0" smtClean="0"/>
              <a:t>é resgatar seu poder feminino como mãe e mulher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dirty="0" smtClean="0"/>
              <a:t>Oferecer ao seu bebê o melhor modo de começar a vida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dirty="0" smtClean="0"/>
              <a:t>Surgindo alguma complicação, saberá que deu o seu melhor e que intervenções foram necessárias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dirty="0" smtClean="0"/>
              <a:t>Envolver na compreensão que o parto é instintivo, é atitude mental, envolve aceitação e crenças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dirty="0" smtClean="0"/>
              <a:t>Vivenciar o contato com sua essência feminina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dirty="0" smtClean="0"/>
              <a:t>Acreditar na competência, confiar na natureza, deixar a fisiologia e seu instinto agir, expor sua natureza mamífera.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dirty="0" smtClean="0"/>
              <a:t>Autonomia, condução a seus próprios instintos para o TP e parto. Aprender a permitir o florescer da fisiologia normal.</a:t>
            </a:r>
          </a:p>
          <a:p>
            <a:pPr>
              <a:spcAft>
                <a:spcPts val="400"/>
              </a:spcAft>
            </a:pPr>
            <a:endParaRPr lang="pt-BR" dirty="0" smtClean="0"/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dirty="0" smtClean="0"/>
              <a:t>Parto sem dor pode ser atraente, sem esforço, rápido e conduzido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dirty="0" smtClean="0"/>
              <a:t>Intervenções: práticas anti-fisiológicas, efeitos colaterais para mãe e bebê. Altera o movimento uterino, a circulação sanguínea, cérebro e sistema nervoso central do bebê.</a:t>
            </a:r>
          </a:p>
          <a:p>
            <a:pPr>
              <a:spcAft>
                <a:spcPts val="400"/>
              </a:spcAft>
            </a:pPr>
            <a:endParaRPr lang="pt-BR" dirty="0" smtClean="0"/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96466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38147</TotalTime>
  <Words>709</Words>
  <Application>Microsoft Office PowerPoint</Application>
  <PresentationFormat>Widescreen</PresentationFormat>
  <Paragraphs>76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Courier New</vt:lpstr>
      <vt:lpstr>Office Theme</vt:lpstr>
      <vt:lpstr>O que é Doula?</vt:lpstr>
      <vt:lpstr>O que a doula faz e não faz</vt:lpstr>
      <vt:lpstr>Benefícios</vt:lpstr>
      <vt:lpstr>O empoderamento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tsuruta</dc:creator>
  <cp:lastModifiedBy>tsuruta</cp:lastModifiedBy>
  <cp:revision>291</cp:revision>
  <cp:lastPrinted>2018-08-31T20:06:36Z</cp:lastPrinted>
  <dcterms:created xsi:type="dcterms:W3CDTF">2018-06-26T23:10:10Z</dcterms:created>
  <dcterms:modified xsi:type="dcterms:W3CDTF">2019-07-01T16:21:04Z</dcterms:modified>
</cp:coreProperties>
</file>